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0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5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0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4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9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0A6-D794-4FBB-AEFD-876A32733E22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C5B9-483C-4CA6-AEC4-0EDBEB486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edomosti.ru/" TargetMode="External"/><Relationship Id="rId5" Type="http://schemas.openxmlformats.org/officeDocument/2006/relationships/hyperlink" Target="http://www.vedomosti.ru/careerist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.butova@vedomosti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9969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Minion Pro Med" pitchFamily="18" charset="0"/>
              </a:rPr>
              <a:t>СПРАВОЧНИК КАРЬЕРИСТА 20</a:t>
            </a:r>
            <a:r>
              <a:rPr lang="en-US" altLang="ru-RU" sz="2800" b="1" dirty="0" smtClean="0">
                <a:latin typeface="Minion Pro Med" pitchFamily="18" charset="0"/>
              </a:rPr>
              <a:t>17/2018</a:t>
            </a:r>
            <a:endParaRPr lang="en-US" sz="2800" baseline="30000" dirty="0" smtClean="0">
              <a:latin typeface="Minion Pro Me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1444" y="41482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dirty="0" smtClean="0">
                <a:latin typeface="Georgia" panose="02040502050405020303" pitchFamily="18" charset="0"/>
              </a:rPr>
              <a:t>Ежегодный проект газеты «Ведомости»</a:t>
            </a:r>
            <a:r>
              <a:rPr lang="en-US" altLang="ru-RU" sz="1400" dirty="0" smtClean="0">
                <a:latin typeface="Georgia" panose="02040502050405020303" pitchFamily="18" charset="0"/>
              </a:rPr>
              <a:t>, </a:t>
            </a:r>
            <a:r>
              <a:rPr lang="ru-RU" altLang="ru-RU" sz="1400" dirty="0" smtClean="0">
                <a:latin typeface="Georgia" panose="02040502050405020303" pitchFamily="18" charset="0"/>
              </a:rPr>
              <a:t>издается </a:t>
            </a:r>
            <a:r>
              <a:rPr lang="ru-RU" altLang="ru-RU" sz="1400" dirty="0">
                <a:latin typeface="Georgia" panose="02040502050405020303" pitchFamily="18" charset="0"/>
              </a:rPr>
              <a:t>с 2003 года</a:t>
            </a:r>
            <a:r>
              <a:rPr lang="ru-RU" altLang="ru-RU" sz="1400" dirty="0" smtClean="0">
                <a:latin typeface="Georgia" panose="02040502050405020303" pitchFamily="18" charset="0"/>
              </a:rPr>
              <a:t>. Первое в России профессиональное издание о карьере для студентов и молодых специалистов. В 2007 году награжден дипломом Министерства образования и науки РФ. 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08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Minion Pro SmBd" pitchFamily="18" charset="0"/>
              </a:rPr>
              <a:t>СПРАВОЧНИК КАРЬЕРИСТА 20</a:t>
            </a:r>
            <a:r>
              <a:rPr lang="en-US" altLang="ru-RU" sz="2400" dirty="0" smtClean="0">
                <a:latin typeface="Minion Pro SmBd" pitchFamily="18" charset="0"/>
              </a:rPr>
              <a:t>17/2018</a:t>
            </a:r>
            <a:endParaRPr lang="en-US" sz="2400" baseline="30000" dirty="0" smtClean="0">
              <a:latin typeface="Minion Pro SmBd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944" y="282331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 smtClean="0">
                <a:latin typeface="Georgia" panose="02040502050405020303" pitchFamily="18" charset="0"/>
              </a:rPr>
              <a:t>«СПРАВОЧНИК КАРЬЕРИСТА» </a:t>
            </a:r>
            <a:r>
              <a:rPr lang="en-US" altLang="ru-RU" sz="1600" dirty="0" smtClean="0">
                <a:latin typeface="Georgia" panose="02040502050405020303" pitchFamily="18" charset="0"/>
              </a:rPr>
              <a:t>—</a:t>
            </a:r>
            <a:r>
              <a:rPr lang="ru-RU" altLang="ru-RU" sz="1600" dirty="0" smtClean="0">
                <a:latin typeface="Georgia" panose="02040502050405020303" pitchFamily="18" charset="0"/>
              </a:rPr>
              <a:t> предоставляет студентам, выпускникам вузов и молодым специалистам максимум информации о рынке труда, помогает реализовать себя в профессиональной деятельности. </a:t>
            </a:r>
            <a:endParaRPr lang="ru-RU" alt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9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………………………………………………………………………………………………………………………………………...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944" y="35010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………………………………………………………………………………………………………………………………………...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365104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Тираж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—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 50 000 экз. </a:t>
            </a:r>
          </a:p>
          <a:p>
            <a:endParaRPr lang="ru-RU" altLang="ru-RU" sz="1200" i="1" dirty="0" smtClean="0">
              <a:latin typeface="Georgia" panose="020405020504050203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altLang="ru-RU" sz="1200" i="1" dirty="0" smtClean="0">
                <a:latin typeface="Georgia" panose="02040502050405020303" pitchFamily="18" charset="0"/>
              </a:rPr>
              <a:t>  Очередной выпуск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—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30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мая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 2017  г.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altLang="ru-RU" sz="1200" i="1" dirty="0" smtClean="0">
                <a:latin typeface="Georgia" panose="02040502050405020303" pitchFamily="18" charset="0"/>
              </a:rPr>
              <a:t>  Справочник распространяется бесплатно в вузах РФ ,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/>
            </a:r>
            <a:br>
              <a:rPr lang="en-US" altLang="ru-RU" sz="1200" i="1" dirty="0" smtClean="0">
                <a:latin typeface="Georgia" panose="02040502050405020303" pitchFamily="18" charset="0"/>
              </a:rPr>
            </a:br>
            <a:r>
              <a:rPr lang="en-US" altLang="ru-RU" sz="1200" i="1" dirty="0" smtClean="0">
                <a:latin typeface="Georgia" panose="02040502050405020303" pitchFamily="18" charset="0"/>
              </a:rPr>
              <a:t>  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а также на днях и форумах карьеры,  на специальных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/>
            </a:r>
            <a:br>
              <a:rPr lang="en-US" altLang="ru-RU" sz="1200" i="1" dirty="0" smtClean="0">
                <a:latin typeface="Georgia" panose="02040502050405020303" pitchFamily="18" charset="0"/>
              </a:rPr>
            </a:br>
            <a:r>
              <a:rPr lang="en-US" altLang="ru-RU" sz="1200" i="1" dirty="0" smtClean="0">
                <a:latin typeface="Georgia" panose="02040502050405020303" pitchFamily="18" charset="0"/>
              </a:rPr>
              <a:t>  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выставках в течение года после выхода.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altLang="ru-RU" sz="1200" i="1" dirty="0" smtClean="0">
                <a:latin typeface="Georgia" panose="02040502050405020303" pitchFamily="18" charset="0"/>
              </a:rPr>
              <a:t> Список распространения формируется по заявкам 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 </a:t>
            </a:r>
            <a:br>
              <a:rPr lang="en-US" altLang="ru-RU" sz="1200" i="1" dirty="0" smtClean="0">
                <a:latin typeface="Georgia" panose="02040502050405020303" pitchFamily="18" charset="0"/>
              </a:rPr>
            </a:br>
            <a:r>
              <a:rPr lang="en-US" altLang="ru-RU" sz="1200" i="1" dirty="0" smtClean="0">
                <a:latin typeface="Georgia" panose="02040502050405020303" pitchFamily="18" charset="0"/>
              </a:rPr>
              <a:t> 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вузов с учетом пожеланий рекламодателей.</a:t>
            </a:r>
            <a:r>
              <a:rPr lang="en-US" altLang="ru-RU" sz="1200" i="1" dirty="0">
                <a:latin typeface="Georgia" panose="02040502050405020303" pitchFamily="18" charset="0"/>
              </a:rPr>
              <a:t/>
            </a:r>
            <a:br>
              <a:rPr lang="en-US" altLang="ru-RU" sz="1200" i="1" dirty="0">
                <a:latin typeface="Georgia" panose="02040502050405020303" pitchFamily="18" charset="0"/>
              </a:rPr>
            </a:br>
            <a:r>
              <a:rPr lang="en-US" altLang="ru-RU" sz="1200" i="1" dirty="0" smtClean="0">
                <a:latin typeface="Georgia" panose="02040502050405020303" pitchFamily="18" charset="0"/>
              </a:rPr>
              <a:t> 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Окончательная текущая версия списка распространения будет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сформирована в апреле 2017 г. </a:t>
            </a:r>
          </a:p>
        </p:txBody>
      </p:sp>
    </p:spTree>
    <p:extLst>
      <p:ext uri="{BB962C8B-B14F-4D97-AF65-F5344CB8AC3E}">
        <p14:creationId xmlns:p14="http://schemas.microsoft.com/office/powerpoint/2010/main" val="255836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723" y="1809760"/>
            <a:ext cx="1980029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baseline="30000" dirty="0" smtClean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Аудитория газеты</a:t>
            </a:r>
            <a:endParaRPr lang="ru-RU" sz="2600" b="1" baseline="30000" dirty="0">
              <a:solidFill>
                <a:schemeClr val="accent6">
                  <a:lumMod val="75000"/>
                </a:schemeClr>
              </a:solidFill>
              <a:latin typeface="Minion Pro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835" y="3649367"/>
            <a:ext cx="1887055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baseline="30000" dirty="0" smtClean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Распространение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012" y="2204864"/>
            <a:ext cx="6154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Студенты 1 – 5 курсов,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магистры, аспиранты, выпускники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723" y="4071212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Москва и Московская область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Санкт-Петербург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Приволжский ФО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Сибирский ФО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Уральский ФО 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Центральный ФО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Южный ФО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Северо-Западный ФО</a:t>
            </a:r>
          </a:p>
          <a:p>
            <a:pPr>
              <a:spcBef>
                <a:spcPct val="20000"/>
              </a:spcBef>
            </a:pPr>
            <a:r>
              <a:rPr lang="ru-RU" altLang="ru-RU" sz="1200" dirty="0" smtClean="0">
                <a:latin typeface="Georgia" panose="02040502050405020303" pitchFamily="18" charset="0"/>
              </a:rPr>
              <a:t>Дальневосточный ФО</a:t>
            </a:r>
            <a:endParaRPr lang="ru-RU" altLang="ru-RU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1236" y="1719280"/>
            <a:ext cx="5868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О Вашей компании узнают студенты главных ВУЗов Москвы: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236" y="2408687"/>
            <a:ext cx="8325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Московский государственный университет (МГУ)	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Московский государственный институт международных отношений (</a:t>
            </a:r>
            <a:r>
              <a:rPr lang="ru-RU" sz="1200" dirty="0" smtClean="0">
                <a:latin typeface="Georgia" panose="02040502050405020303" pitchFamily="18" charset="0"/>
              </a:rPr>
              <a:t>МГИМО-Университет)</a:t>
            </a:r>
            <a:br>
              <a:rPr lang="ru-RU" sz="1200" dirty="0" smtClean="0">
                <a:latin typeface="Georgia" panose="02040502050405020303" pitchFamily="18" charset="0"/>
              </a:rPr>
            </a:br>
            <a:r>
              <a:rPr lang="ru-RU" sz="1200" dirty="0" smtClean="0">
                <a:latin typeface="Georgia" panose="02040502050405020303" pitchFamily="18" charset="0"/>
              </a:rPr>
              <a:t>Высшая </a:t>
            </a:r>
            <a:r>
              <a:rPr lang="ru-RU" sz="1200" dirty="0">
                <a:latin typeface="Georgia" panose="02040502050405020303" pitchFamily="18" charset="0"/>
              </a:rPr>
              <a:t>школа экономики (Государственный университет ВШЭ)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Финансовая академия при Правительстве Российской Федерации (ФА)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Российская экономическая академия им. Г.В. Плеханова (РЭА им. Г.В. Плеханова)	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Московский государственный технический университет им. Н</a:t>
            </a:r>
            <a:r>
              <a:rPr lang="en-US" sz="1200" dirty="0">
                <a:latin typeface="Georgia" panose="02040502050405020303" pitchFamily="18" charset="0"/>
              </a:rPr>
              <a:t>.</a:t>
            </a:r>
            <a:r>
              <a:rPr lang="ru-RU" sz="1200" dirty="0">
                <a:latin typeface="Georgia" panose="02040502050405020303" pitchFamily="18" charset="0"/>
              </a:rPr>
              <a:t>Э</a:t>
            </a:r>
            <a:r>
              <a:rPr lang="en-US" sz="1200" dirty="0">
                <a:latin typeface="Georgia" panose="02040502050405020303" pitchFamily="18" charset="0"/>
              </a:rPr>
              <a:t>.</a:t>
            </a:r>
            <a:r>
              <a:rPr lang="ru-RU" sz="1200" dirty="0">
                <a:latin typeface="Georgia" panose="02040502050405020303" pitchFamily="18" charset="0"/>
              </a:rPr>
              <a:t>Баумана</a:t>
            </a:r>
            <a:r>
              <a:rPr lang="en-US" sz="1200" dirty="0">
                <a:latin typeface="Georgia" panose="02040502050405020303" pitchFamily="18" charset="0"/>
              </a:rPr>
              <a:t> (</a:t>
            </a:r>
            <a:r>
              <a:rPr lang="ru-RU" sz="1200" dirty="0">
                <a:latin typeface="Georgia" panose="02040502050405020303" pitchFamily="18" charset="0"/>
              </a:rPr>
              <a:t>МГТУ</a:t>
            </a:r>
            <a:r>
              <a:rPr lang="en-US" sz="1200" dirty="0">
                <a:latin typeface="Georgia" panose="02040502050405020303" pitchFamily="18" charset="0"/>
              </a:rPr>
              <a:t>)	</a:t>
            </a:r>
            <a:endParaRPr lang="ru-RU" sz="1200" dirty="0">
              <a:latin typeface="Georgia" panose="02040502050405020303" pitchFamily="18" charset="0"/>
            </a:endParaRP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Российская академия народного хозяйства и государственной службы при Президенте РФ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Российский государственный университет нефти и газа им. И.М. Губкина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Московский государственный университет экономики, статистики и информатики (</a:t>
            </a:r>
            <a:r>
              <a:rPr lang="ru-RU" sz="1200" dirty="0" smtClean="0">
                <a:latin typeface="Georgia" panose="02040502050405020303" pitchFamily="18" charset="0"/>
              </a:rPr>
              <a:t>МЭСИ)</a:t>
            </a:r>
            <a:br>
              <a:rPr lang="ru-RU" sz="1200" dirty="0" smtClean="0">
                <a:latin typeface="Georgia" panose="02040502050405020303" pitchFamily="18" charset="0"/>
              </a:rPr>
            </a:br>
            <a:r>
              <a:rPr lang="ru-RU" sz="1200" dirty="0" smtClean="0">
                <a:latin typeface="Georgia" panose="02040502050405020303" pitchFamily="18" charset="0"/>
              </a:rPr>
              <a:t>Российский </a:t>
            </a:r>
            <a:r>
              <a:rPr lang="ru-RU" sz="1200" dirty="0">
                <a:latin typeface="Georgia" panose="02040502050405020303" pitchFamily="18" charset="0"/>
              </a:rPr>
              <a:t>университет дружбы народов (РУДН)	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Российский государственный гуманитарный университет (РГГУ)</a:t>
            </a:r>
          </a:p>
          <a:p>
            <a:pPr marL="171450" indent="-171450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latin typeface="Georgia" panose="02040502050405020303" pitchFamily="18" charset="0"/>
              </a:rPr>
              <a:t>Российский государственный социальный университет (</a:t>
            </a:r>
            <a:r>
              <a:rPr lang="ru-RU" sz="1200" dirty="0" smtClean="0">
                <a:latin typeface="Georgia" panose="02040502050405020303" pitchFamily="18" charset="0"/>
              </a:rPr>
              <a:t>РГСУ), и др.</a:t>
            </a:r>
          </a:p>
        </p:txBody>
      </p:sp>
    </p:spTree>
    <p:extLst>
      <p:ext uri="{BB962C8B-B14F-4D97-AF65-F5344CB8AC3E}">
        <p14:creationId xmlns:p14="http://schemas.microsoft.com/office/powerpoint/2010/main" val="21571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08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Minion Pro SmBd" pitchFamily="18" charset="0"/>
              </a:rPr>
              <a:t>СПРАВОЧНИК КАРЬЕРИСТА работодателям</a:t>
            </a:r>
            <a:endParaRPr lang="en-US" sz="2400" baseline="30000" dirty="0" smtClean="0">
              <a:latin typeface="Minion Pro SmB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4794" y="3039343"/>
            <a:ext cx="628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Georgia" panose="02040502050405020303" pitchFamily="18" charset="0"/>
              </a:rPr>
              <a:t>Справочник карьериста — эффективный инструмент коммуникации в молодежной аудитории:</a:t>
            </a:r>
            <a:endParaRPr lang="ru-RU" altLang="ru-RU" sz="16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813" y="2708920"/>
            <a:ext cx="6349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………………………………………………………………………………………………………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794" y="4931876"/>
            <a:ext cx="6349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………………………………………………………………………………………………………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4412" y="39975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1200" i="1" dirty="0">
                <a:latin typeface="Georgia" panose="02040502050405020303" pitchFamily="18" charset="0"/>
              </a:rPr>
              <a:t>построение  имиджа компаний как работодателей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altLang="ru-RU" sz="1200" i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1200" i="1" dirty="0">
                <a:latin typeface="Georgia" panose="02040502050405020303" pitchFamily="18" charset="0"/>
              </a:rPr>
              <a:t>набор молодых специалистов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altLang="ru-RU" sz="1200" i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1200" i="1" dirty="0">
                <a:latin typeface="Georgia" panose="02040502050405020303" pitchFamily="18" charset="0"/>
              </a:rPr>
              <a:t>формирование кадрового резерва </a:t>
            </a:r>
          </a:p>
        </p:txBody>
      </p:sp>
    </p:spTree>
    <p:extLst>
      <p:ext uri="{BB962C8B-B14F-4D97-AF65-F5344CB8AC3E}">
        <p14:creationId xmlns:p14="http://schemas.microsoft.com/office/powerpoint/2010/main" val="334880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77" y="4634282"/>
            <a:ext cx="1147417" cy="137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723" y="1719280"/>
            <a:ext cx="5428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СПРАВОЧНИК КАРЬЕРИСТА. Рекламные возможности</a:t>
            </a:r>
            <a:endParaRPr lang="ru-RU" sz="1600" b="1" baseline="30000" dirty="0">
              <a:solidFill>
                <a:schemeClr val="accent6">
                  <a:lumMod val="75000"/>
                </a:schemeClr>
              </a:solidFill>
              <a:latin typeface="Minion Pro" pitchFamily="18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1285"/>
            <a:ext cx="1161632" cy="13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2267744" y="2281286"/>
            <a:ext cx="2220432" cy="1375656"/>
            <a:chOff x="2411760" y="2337847"/>
            <a:chExt cx="2328862" cy="1442833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37847"/>
              <a:ext cx="1168400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85" y="2340817"/>
              <a:ext cx="1176337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905074" y="2996435"/>
            <a:ext cx="1164101" cy="1115263"/>
            <a:chOff x="4211845" y="3090323"/>
            <a:chExt cx="1164101" cy="1115263"/>
          </a:xfrm>
        </p:grpSpPr>
        <p:sp>
          <p:nvSpPr>
            <p:cNvPr id="2" name="Овал 1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11845" y="3329284"/>
              <a:ext cx="1164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 полосы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250 000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7144" y="2993544"/>
            <a:ext cx="1115263" cy="1115263"/>
            <a:chOff x="4230392" y="3090323"/>
            <a:chExt cx="1115263" cy="1115263"/>
          </a:xfrm>
        </p:grpSpPr>
        <p:sp>
          <p:nvSpPr>
            <p:cNvPr id="11" name="Овал 10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43103" y="3329284"/>
              <a:ext cx="11015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 полоса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200 000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5536" y="20042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Презентация компании по заданному шаблону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96136" y="2284255"/>
            <a:ext cx="2243426" cy="1372688"/>
            <a:chOff x="5796136" y="2340816"/>
            <a:chExt cx="2353212" cy="1439863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340816"/>
              <a:ext cx="1163638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423" y="2340816"/>
              <a:ext cx="1177925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7461747" y="2996514"/>
            <a:ext cx="1164101" cy="1115263"/>
            <a:chOff x="4211845" y="3090323"/>
            <a:chExt cx="1164101" cy="1115263"/>
          </a:xfrm>
        </p:grpSpPr>
        <p:sp>
          <p:nvSpPr>
            <p:cNvPr id="17" name="Овал 16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211845" y="3329284"/>
              <a:ext cx="1164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 полосы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260 000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769170" y="20053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200" i="1" dirty="0" smtClean="0">
                <a:latin typeface="Georgia" panose="02040502050405020303" pitchFamily="18" charset="0"/>
              </a:rPr>
              <a:t>Презентация компании + реклама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1151"/>
            <a:ext cx="1048664" cy="13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958765" y="5338073"/>
            <a:ext cx="1115263" cy="1115263"/>
            <a:chOff x="4230392" y="3090323"/>
            <a:chExt cx="1115263" cy="1115263"/>
          </a:xfrm>
        </p:grpSpPr>
        <p:sp>
          <p:nvSpPr>
            <p:cNvPr id="23" name="Овал 22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243103" y="3329284"/>
              <a:ext cx="11015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 полоса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220 000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95536" y="4355677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Реклама компании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52009" y="4632676"/>
            <a:ext cx="2167829" cy="1375633"/>
            <a:chOff x="2411413" y="4149725"/>
            <a:chExt cx="2346325" cy="1439863"/>
          </a:xfrm>
        </p:grpSpPr>
        <p:pic>
          <p:nvPicPr>
            <p:cNvPr id="26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2411413" y="4149725"/>
              <a:ext cx="1189037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149725"/>
              <a:ext cx="1193800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3727175" y="5337114"/>
            <a:ext cx="1164101" cy="1115263"/>
            <a:chOff x="4211845" y="3090323"/>
            <a:chExt cx="1164101" cy="1115263"/>
          </a:xfrm>
        </p:grpSpPr>
        <p:sp>
          <p:nvSpPr>
            <p:cNvPr id="30" name="Овал 29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1845" y="3329284"/>
              <a:ext cx="1164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 полосы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290 000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965543" y="417736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Реклама учебных </a:t>
            </a:r>
            <a:br>
              <a:rPr lang="ru-RU" altLang="ru-RU" sz="1200" i="1" dirty="0" smtClean="0">
                <a:latin typeface="Georgia" panose="02040502050405020303" pitchFamily="18" charset="0"/>
              </a:rPr>
            </a:br>
            <a:r>
              <a:rPr lang="ru-RU" altLang="ru-RU" sz="1200" i="1" dirty="0" smtClean="0">
                <a:latin typeface="Georgia" panose="02040502050405020303" pitchFamily="18" charset="0"/>
              </a:rPr>
              <a:t>заведений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632227" y="5337114"/>
            <a:ext cx="1115263" cy="1115263"/>
            <a:chOff x="4230392" y="3090323"/>
            <a:chExt cx="1115263" cy="1115263"/>
          </a:xfrm>
        </p:grpSpPr>
        <p:sp>
          <p:nvSpPr>
            <p:cNvPr id="36" name="Овал 35"/>
            <p:cNvSpPr/>
            <p:nvPr/>
          </p:nvSpPr>
          <p:spPr>
            <a:xfrm>
              <a:off x="4230392" y="3090323"/>
              <a:ext cx="1115263" cy="1115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243103" y="3329284"/>
              <a:ext cx="11015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 полоса —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70 000 </a:t>
              </a:r>
              <a:b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altLang="ru-RU" sz="1200" b="1" i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руб.</a:t>
              </a:r>
              <a:endParaRPr lang="ru-RU" sz="12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876256" y="4177361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Обложки</a:t>
            </a:r>
          </a:p>
          <a:p>
            <a:r>
              <a:rPr lang="ru-RU" altLang="ru-RU" sz="1200" i="1" dirty="0" smtClean="0">
                <a:latin typeface="Georgia" panose="02040502050405020303" pitchFamily="18" charset="0"/>
              </a:rPr>
              <a:t>и </a:t>
            </a:r>
            <a:r>
              <a:rPr lang="ru-RU" altLang="ru-RU" sz="1200" i="1" dirty="0" err="1" smtClean="0">
                <a:latin typeface="Georgia" panose="02040502050405020303" pitchFamily="18" charset="0"/>
              </a:rPr>
              <a:t>спецразмещения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76256" y="4802376"/>
            <a:ext cx="2160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i="1" dirty="0" smtClean="0">
                <a:latin typeface="Georgia" panose="02040502050405020303" pitchFamily="18" charset="0"/>
              </a:rPr>
              <a:t>2-я полоса обложки — </a:t>
            </a:r>
            <a:br>
              <a:rPr lang="ru-RU" altLang="ru-RU" sz="1000" i="1" dirty="0" smtClean="0">
                <a:latin typeface="Georgia" panose="02040502050405020303" pitchFamily="18" charset="0"/>
              </a:rPr>
            </a:br>
            <a:r>
              <a:rPr lang="ru-RU" altLang="ru-RU" sz="1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345 000 руб. </a:t>
            </a:r>
          </a:p>
          <a:p>
            <a:r>
              <a:rPr lang="ru-RU" altLang="ru-RU" sz="1000" i="1" dirty="0" smtClean="0">
                <a:latin typeface="Georgia" panose="02040502050405020303" pitchFamily="18" charset="0"/>
              </a:rPr>
              <a:t>3-я полоса обложки — </a:t>
            </a:r>
            <a:br>
              <a:rPr lang="ru-RU" altLang="ru-RU" sz="1000" i="1" dirty="0" smtClean="0">
                <a:latin typeface="Georgia" panose="02040502050405020303" pitchFamily="18" charset="0"/>
              </a:rPr>
            </a:br>
            <a:r>
              <a:rPr lang="ru-RU" altLang="ru-RU" sz="1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205 000 руб. </a:t>
            </a:r>
          </a:p>
          <a:p>
            <a:r>
              <a:rPr lang="ru-RU" altLang="ru-RU" sz="1000" i="1" dirty="0" smtClean="0">
                <a:latin typeface="Georgia" panose="02040502050405020303" pitchFamily="18" charset="0"/>
              </a:rPr>
              <a:t>4-я полоса обложки – </a:t>
            </a:r>
            <a:br>
              <a:rPr lang="ru-RU" altLang="ru-RU" sz="1000" i="1" dirty="0" smtClean="0">
                <a:latin typeface="Georgia" panose="02040502050405020303" pitchFamily="18" charset="0"/>
              </a:rPr>
            </a:br>
            <a:r>
              <a:rPr lang="ru-RU" altLang="ru-RU" sz="1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400 000 руб. </a:t>
            </a:r>
          </a:p>
          <a:p>
            <a:endParaRPr lang="en-US" altLang="ru-RU" sz="1000" i="1" dirty="0" smtClean="0">
              <a:latin typeface="Georgia" panose="02040502050405020303" pitchFamily="18" charset="0"/>
            </a:endParaRPr>
          </a:p>
          <a:p>
            <a:r>
              <a:rPr lang="ru-RU" altLang="ru-RU" sz="1000" i="1" dirty="0" smtClean="0">
                <a:latin typeface="Georgia" panose="02040502050405020303" pitchFamily="18" charset="0"/>
              </a:rPr>
              <a:t>Закладка — </a:t>
            </a:r>
            <a:r>
              <a:rPr lang="ru-RU" altLang="ru-RU" sz="1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520 000 руб. </a:t>
            </a:r>
          </a:p>
          <a:p>
            <a:endParaRPr lang="en-US" altLang="ru-RU" sz="1000" i="1" dirty="0" smtClean="0">
              <a:latin typeface="Georgia" panose="02040502050405020303" pitchFamily="18" charset="0"/>
            </a:endParaRPr>
          </a:p>
          <a:p>
            <a:r>
              <a:rPr lang="ru-RU" altLang="ru-RU" sz="1000" i="1" dirty="0" smtClean="0">
                <a:latin typeface="Georgia" panose="02040502050405020303" pitchFamily="18" charset="0"/>
              </a:rPr>
              <a:t>Вклейка (</a:t>
            </a:r>
            <a:r>
              <a:rPr lang="ru-RU" altLang="ru-RU" sz="1000" i="1" dirty="0" err="1" smtClean="0">
                <a:latin typeface="Georgia" panose="02040502050405020303" pitchFamily="18" charset="0"/>
              </a:rPr>
              <a:t>полноцвет</a:t>
            </a:r>
            <a:r>
              <a:rPr lang="ru-RU" altLang="ru-RU" sz="1000" i="1" dirty="0" smtClean="0">
                <a:latin typeface="Georgia" panose="02040502050405020303" pitchFamily="18" charset="0"/>
              </a:rPr>
              <a:t>, </a:t>
            </a:r>
            <a:br>
              <a:rPr lang="ru-RU" altLang="ru-RU" sz="1000" i="1" dirty="0" smtClean="0">
                <a:latin typeface="Georgia" panose="02040502050405020303" pitchFamily="18" charset="0"/>
              </a:rPr>
            </a:br>
            <a:r>
              <a:rPr lang="ru-RU" altLang="ru-RU" sz="1000" i="1" dirty="0" smtClean="0">
                <a:latin typeface="Georgia" panose="02040502050405020303" pitchFamily="18" charset="0"/>
              </a:rPr>
              <a:t>2 полосы, бумага 200 гр./м2) —</a:t>
            </a:r>
            <a:br>
              <a:rPr lang="ru-RU" altLang="ru-RU" sz="1000" i="1" dirty="0" smtClean="0">
                <a:latin typeface="Georgia" panose="02040502050405020303" pitchFamily="18" charset="0"/>
              </a:rPr>
            </a:br>
            <a:r>
              <a:rPr lang="ru-RU" altLang="ru-RU" sz="1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520 000 руб.</a:t>
            </a:r>
            <a:endParaRPr lang="ru-RU" altLang="ru-RU" sz="10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65140" y="4624855"/>
            <a:ext cx="209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…………………………………..</a:t>
            </a:r>
            <a:endParaRPr lang="ru-RU" altLang="ru-RU" sz="1200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1720" y="650707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800" i="1" dirty="0" smtClean="0">
                <a:latin typeface="Georgia" panose="02040502050405020303" pitchFamily="18" charset="0"/>
              </a:rPr>
              <a:t>Все цены указаны без учета НДС 18%.</a:t>
            </a:r>
            <a:endParaRPr lang="ru-RU" altLang="ru-RU" sz="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4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723" y="1719280"/>
            <a:ext cx="5976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СПРАВОЧНИК КАРЬЕРИСТА. Дополнительные возможности.</a:t>
            </a:r>
            <a:endParaRPr lang="ru-RU" sz="1600" b="1" baseline="30000" dirty="0">
              <a:solidFill>
                <a:schemeClr val="accent6">
                  <a:lumMod val="75000"/>
                </a:schemeClr>
              </a:solidFill>
              <a:latin typeface="Minion Pro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3953" y="2057834"/>
            <a:ext cx="9144000" cy="11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Georgia" panose="02040502050405020303" pitchFamily="18" charset="0"/>
              </a:rPr>
              <a:t>        Всем </a:t>
            </a:r>
            <a:r>
              <a:rPr lang="ru-RU" altLang="ru-RU" sz="1400" dirty="0">
                <a:latin typeface="Georgia" panose="02040502050405020303" pitchFamily="18" charset="0"/>
              </a:rPr>
              <a:t>рекламодателям предоставляются дополнительные </a:t>
            </a:r>
            <a:r>
              <a:rPr lang="ru-RU" altLang="ru-RU" sz="1400" dirty="0" smtClean="0">
                <a:latin typeface="Georgia" panose="02040502050405020303" pitchFamily="18" charset="0"/>
              </a:rPr>
              <a:t>возможности, включенные </a:t>
            </a:r>
            <a:br>
              <a:rPr lang="ru-RU" altLang="ru-RU" sz="1400" dirty="0" smtClean="0">
                <a:latin typeface="Georgia" panose="02040502050405020303" pitchFamily="18" charset="0"/>
              </a:rPr>
            </a:br>
            <a:r>
              <a:rPr lang="ru-RU" altLang="ru-RU" sz="1400" dirty="0" smtClean="0">
                <a:latin typeface="Georgia" panose="02040502050405020303" pitchFamily="18" charset="0"/>
              </a:rPr>
              <a:t>в </a:t>
            </a:r>
            <a:r>
              <a:rPr lang="ru-RU" altLang="ru-RU" sz="1400" dirty="0">
                <a:latin typeface="Georgia" panose="02040502050405020303" pitchFamily="18" charset="0"/>
              </a:rPr>
              <a:t>стоимость </a:t>
            </a:r>
            <a:r>
              <a:rPr lang="ru-RU" altLang="ru-RU" sz="1400" dirty="0" smtClean="0">
                <a:latin typeface="Georgia" panose="02040502050405020303" pitchFamily="18" charset="0"/>
              </a:rPr>
              <a:t>размещения: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2423"/>
            <a:ext cx="17780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47" y="3429000"/>
            <a:ext cx="2602540" cy="211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2341" y="26420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i="1" dirty="0" smtClean="0">
                <a:latin typeface="Georgia" panose="02040502050405020303" pitchFamily="18" charset="0"/>
              </a:rPr>
              <a:t>1. Текст с логотипом компании о карьере </a:t>
            </a:r>
            <a:br>
              <a:rPr lang="ru-RU" altLang="ru-RU" sz="1200" i="1" dirty="0" smtClean="0">
                <a:latin typeface="Georgia" panose="02040502050405020303" pitchFamily="18" charset="0"/>
              </a:rPr>
            </a:br>
            <a:r>
              <a:rPr lang="ru-RU" altLang="ru-RU" sz="1200" i="1" dirty="0" smtClean="0">
                <a:latin typeface="Georgia" panose="02040502050405020303" pitchFamily="18" charset="0"/>
              </a:rPr>
              <a:t>сотрудника в рубрике «Истории успеха»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6024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200" i="1" dirty="0" smtClean="0">
                <a:latin typeface="Georgia" panose="02040502050405020303" pitchFamily="18" charset="0"/>
              </a:rPr>
              <a:t>2. Электронная презентация</a:t>
            </a:r>
            <a:r>
              <a:rPr lang="en-US" altLang="ru-RU" sz="1200" i="1" dirty="0" smtClean="0">
                <a:latin typeface="Georgia" panose="02040502050405020303" pitchFamily="18" charset="0"/>
              </a:rPr>
              <a:t> 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компании в разделе «Приложения – Каталог презентаций работодателей» </a:t>
            </a:r>
            <a:br>
              <a:rPr lang="ru-RU" altLang="ru-RU" sz="1200" i="1" dirty="0" smtClean="0">
                <a:latin typeface="Georgia" panose="02040502050405020303" pitchFamily="18" charset="0"/>
              </a:rPr>
            </a:br>
            <a:r>
              <a:rPr lang="ru-RU" altLang="ru-RU" sz="1200" i="1" dirty="0" smtClean="0">
                <a:latin typeface="Georgia" panose="02040502050405020303" pitchFamily="18" charset="0"/>
              </a:rPr>
              <a:t>на сайте </a:t>
            </a:r>
            <a:r>
              <a:rPr lang="en-US" altLang="ru-RU" sz="1200" i="1" dirty="0" smtClean="0">
                <a:latin typeface="Georgia" panose="02040502050405020303" pitchFamily="18" charset="0"/>
                <a:hlinkClick r:id="rId5"/>
              </a:rPr>
              <a:t>http://www.vedomosti.ru/careerist/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 + </a:t>
            </a:r>
            <a:br>
              <a:rPr lang="ru-RU" altLang="ru-RU" sz="1200" i="1" dirty="0" smtClean="0">
                <a:latin typeface="Georgia" panose="02040502050405020303" pitchFamily="18" charset="0"/>
              </a:rPr>
            </a:br>
            <a:r>
              <a:rPr lang="ru-RU" altLang="ru-RU" sz="1200" i="1" dirty="0" smtClean="0">
                <a:latin typeface="Georgia" panose="02040502050405020303" pitchFamily="18" charset="0"/>
              </a:rPr>
              <a:t>«История успеха» на сайте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3984" y="5968832"/>
            <a:ext cx="3439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200" i="1" dirty="0">
                <a:latin typeface="Georgia" panose="02040502050405020303" pitchFamily="18" charset="0"/>
              </a:rPr>
              <a:t>3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. Информация о вашей компании хранится в Архиве он-</a:t>
            </a:r>
            <a:r>
              <a:rPr lang="ru-RU" altLang="ru-RU" sz="1200" i="1" dirty="0" err="1" smtClean="0">
                <a:latin typeface="Georgia" panose="02040502050405020303" pitchFamily="18" charset="0"/>
              </a:rPr>
              <a:t>лайн</a:t>
            </a:r>
            <a:r>
              <a:rPr lang="ru-RU" altLang="ru-RU" sz="1200" i="1" dirty="0" smtClean="0">
                <a:latin typeface="Georgia" panose="02040502050405020303" pitchFamily="18" charset="0"/>
              </a:rPr>
              <a:t> ресурса </a:t>
            </a:r>
            <a:r>
              <a:rPr lang="en-US" altLang="ru-RU" sz="1200" i="1" dirty="0" smtClean="0">
                <a:latin typeface="Georgia" panose="02040502050405020303" pitchFamily="18" charset="0"/>
                <a:hlinkClick r:id="rId6"/>
              </a:rPr>
              <a:t>www.vedomosti.ru</a:t>
            </a:r>
            <a:endParaRPr lang="ru-RU" altLang="ru-RU" sz="12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0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43795"/>
            <a:ext cx="91440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Minion Pro SmBd" pitchFamily="18" charset="0"/>
              </a:rPr>
              <a:t>СПРАВОЧНИК КАРЬЕРИСТА — 20</a:t>
            </a:r>
            <a:r>
              <a:rPr lang="en-US" altLang="ru-RU" sz="2400" dirty="0" smtClean="0">
                <a:latin typeface="Minion Pro SmBd" pitchFamily="18" charset="0"/>
              </a:rPr>
              <a:t>17/201</a:t>
            </a:r>
            <a:r>
              <a:rPr lang="en-US" altLang="ru-RU" sz="2400" dirty="0">
                <a:latin typeface="Minion Pro SmBd" pitchFamily="18" charset="0"/>
              </a:rPr>
              <a:t>8</a:t>
            </a:r>
            <a:endParaRPr lang="ru-RU" altLang="ru-RU" sz="2400" dirty="0" smtClean="0">
              <a:latin typeface="Minion Pro SmBd" pitchFamily="18" charset="0"/>
            </a:endParaRPr>
          </a:p>
          <a:p>
            <a:pPr algn="ctr"/>
            <a:endParaRPr lang="ru-RU" sz="4800" baseline="30000" dirty="0">
              <a:latin typeface="Minion Pro SmBd" pitchFamily="18" charset="0"/>
            </a:endParaRPr>
          </a:p>
          <a:p>
            <a:pPr algn="ctr"/>
            <a:r>
              <a:rPr lang="ru-RU" sz="3600" baseline="30000" dirty="0" smtClean="0">
                <a:latin typeface="Minion Pro SmBd" pitchFamily="18" charset="0"/>
              </a:rPr>
              <a:t>Выходит </a:t>
            </a:r>
            <a:r>
              <a:rPr lang="en-US" sz="3600" baseline="30000" dirty="0" smtClean="0">
                <a:latin typeface="Minion Pro SmBd" pitchFamily="18" charset="0"/>
              </a:rPr>
              <a:t>30</a:t>
            </a:r>
            <a:r>
              <a:rPr lang="ru-RU" sz="3600" baseline="30000" dirty="0" smtClean="0">
                <a:latin typeface="Minion Pro SmBd" pitchFamily="18" charset="0"/>
              </a:rPr>
              <a:t> мая 201</a:t>
            </a:r>
            <a:r>
              <a:rPr lang="en-US" sz="3600" baseline="30000" dirty="0" smtClean="0">
                <a:latin typeface="Minion Pro SmBd" pitchFamily="18" charset="0"/>
              </a:rPr>
              <a:t>7</a:t>
            </a:r>
            <a:r>
              <a:rPr lang="ru-RU" sz="3600" baseline="30000" dirty="0" smtClean="0">
                <a:latin typeface="Minion Pro SmBd" pitchFamily="18" charset="0"/>
              </a:rPr>
              <a:t> года.</a:t>
            </a:r>
          </a:p>
          <a:p>
            <a:pPr algn="ctr"/>
            <a:endParaRPr lang="ru-RU" sz="3600" baseline="30000" dirty="0">
              <a:latin typeface="Minion Pro SmBd" pitchFamily="18" charset="0"/>
            </a:endParaRPr>
          </a:p>
          <a:p>
            <a:pPr algn="ctr"/>
            <a:r>
              <a:rPr lang="ru-RU" sz="3800" baseline="30000" dirty="0" smtClean="0">
                <a:solidFill>
                  <a:schemeClr val="accent6">
                    <a:lumMod val="75000"/>
                  </a:schemeClr>
                </a:solidFill>
                <a:latin typeface="Minion Pro SmBd" pitchFamily="18" charset="0"/>
              </a:rPr>
              <a:t>Присоединяйтесь!</a:t>
            </a:r>
            <a:endParaRPr lang="en-US" sz="3800" baseline="30000" dirty="0" smtClean="0">
              <a:solidFill>
                <a:schemeClr val="accent6">
                  <a:lumMod val="75000"/>
                </a:schemeClr>
              </a:solidFill>
              <a:latin typeface="Minion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3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723" y="1809760"/>
            <a:ext cx="1175322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baseline="30000" dirty="0" smtClean="0">
                <a:solidFill>
                  <a:schemeClr val="accent6">
                    <a:lumMod val="75000"/>
                  </a:schemeClr>
                </a:solidFill>
                <a:latin typeface="Minion Pro" pitchFamily="18" charset="0"/>
              </a:rPr>
              <a:t>Контакты</a:t>
            </a:r>
            <a:endParaRPr lang="ru-RU" sz="2600" b="1" baseline="30000" dirty="0">
              <a:solidFill>
                <a:schemeClr val="accent6">
                  <a:lumMod val="75000"/>
                </a:schemeClr>
              </a:solidFill>
              <a:latin typeface="Minion Pro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723" y="241682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b="1" dirty="0" smtClean="0">
                <a:latin typeface="Minion Pro Med" pitchFamily="18" charset="0"/>
              </a:rPr>
              <a:t>Издатель </a:t>
            </a:r>
          </a:p>
          <a:p>
            <a:r>
              <a:rPr lang="ru-RU" altLang="ru-RU" sz="1400" b="1" dirty="0" smtClean="0">
                <a:latin typeface="Minion Pro Med" pitchFamily="18" charset="0"/>
              </a:rPr>
              <a:t>Юлия Новоселова</a:t>
            </a:r>
            <a:endParaRPr lang="en-US" altLang="ru-RU" sz="1400" b="1" dirty="0" smtClean="0">
              <a:latin typeface="Minion Pro Med" pitchFamily="18" charset="0"/>
            </a:endParaRPr>
          </a:p>
          <a:p>
            <a:r>
              <a:rPr lang="ru-RU" altLang="ru-RU" sz="1400" i="1" dirty="0" smtClean="0">
                <a:latin typeface="Minion Pro Med" pitchFamily="18" charset="0"/>
              </a:rPr>
              <a:t>«Справочника Карьериста»</a:t>
            </a:r>
          </a:p>
          <a:p>
            <a:r>
              <a:rPr lang="ru-RU" altLang="ru-RU" sz="1400" dirty="0" smtClean="0">
                <a:latin typeface="Minion Pro Med" pitchFamily="18" charset="0"/>
              </a:rPr>
              <a:t> </a:t>
            </a:r>
          </a:p>
          <a:p>
            <a:r>
              <a:rPr lang="ru-RU" altLang="ru-RU" sz="1400" dirty="0" err="1" smtClean="0">
                <a:latin typeface="Minion Pro Med" pitchFamily="18" charset="0"/>
              </a:rPr>
              <a:t>Tел</a:t>
            </a:r>
            <a:r>
              <a:rPr lang="ru-RU" altLang="ru-RU" sz="1400" dirty="0" smtClean="0">
                <a:latin typeface="Minion Pro Med" pitchFamily="18" charset="0"/>
              </a:rPr>
              <a:t>.: +7 495 232 3200 (доб. 3218)</a:t>
            </a:r>
          </a:p>
          <a:p>
            <a:r>
              <a:rPr lang="ru-RU" altLang="ru-RU" sz="1400" dirty="0" smtClean="0">
                <a:latin typeface="Minion Pro Med" pitchFamily="18" charset="0"/>
              </a:rPr>
              <a:t>Факс: +7 495 232 9177</a:t>
            </a:r>
          </a:p>
          <a:p>
            <a:r>
              <a:rPr lang="ru-RU" altLang="ru-RU" sz="1400" dirty="0" smtClean="0">
                <a:latin typeface="Minion Pro Med" pitchFamily="18" charset="0"/>
              </a:rPr>
              <a:t>Моб.: +7 9266989504</a:t>
            </a:r>
          </a:p>
          <a:p>
            <a:r>
              <a:rPr lang="en-US" altLang="ru-RU" sz="1400" dirty="0" smtClean="0">
                <a:latin typeface="Minion Pro Med" pitchFamily="18" charset="0"/>
                <a:hlinkClick r:id="rId3"/>
              </a:rPr>
              <a:t>E-mail</a:t>
            </a:r>
            <a:r>
              <a:rPr lang="ru-RU" altLang="ru-RU" sz="1400" dirty="0" smtClean="0">
                <a:latin typeface="Minion Pro Med" pitchFamily="18" charset="0"/>
                <a:hlinkClick r:id="rId3"/>
              </a:rPr>
              <a:t>: </a:t>
            </a:r>
            <a:r>
              <a:rPr lang="en-US" altLang="ru-RU" sz="1400" dirty="0" err="1" smtClean="0">
                <a:latin typeface="Minion Pro Med" pitchFamily="18" charset="0"/>
                <a:hlinkClick r:id="rId3"/>
              </a:rPr>
              <a:t>j.novoselova</a:t>
            </a:r>
            <a:r>
              <a:rPr lang="ru-RU" altLang="ru-RU" sz="1400" dirty="0" smtClean="0">
                <a:latin typeface="Minion Pro Med" pitchFamily="18" charset="0"/>
                <a:hlinkClick r:id="rId3"/>
              </a:rPr>
              <a:t>@</a:t>
            </a:r>
            <a:r>
              <a:rPr lang="en-US" altLang="ru-RU" sz="1400" dirty="0" err="1" smtClean="0">
                <a:latin typeface="Minion Pro Med" pitchFamily="18" charset="0"/>
                <a:hlinkClick r:id="rId3"/>
              </a:rPr>
              <a:t>imedia</a:t>
            </a:r>
            <a:r>
              <a:rPr lang="ru-RU" altLang="ru-RU" sz="1400" dirty="0" smtClean="0">
                <a:latin typeface="Minion Pro Med" pitchFamily="18" charset="0"/>
                <a:hlinkClick r:id="rId3"/>
              </a:rPr>
              <a:t>.</a:t>
            </a:r>
            <a:r>
              <a:rPr lang="ru-RU" altLang="ru-RU" sz="1400" dirty="0" err="1" smtClean="0">
                <a:latin typeface="Minion Pro Med" pitchFamily="18" charset="0"/>
                <a:hlinkClick r:id="rId3"/>
              </a:rPr>
              <a:t>ru</a:t>
            </a:r>
            <a:endParaRPr lang="ru-RU" altLang="ru-RU" sz="1400" dirty="0" smtClean="0">
              <a:latin typeface="Minion Pro Med" pitchFamily="18" charset="0"/>
            </a:endParaRPr>
          </a:p>
          <a:p>
            <a:endParaRPr lang="ru-RU" altLang="ru-RU" sz="1400" dirty="0" smtClean="0">
              <a:latin typeface="Minion Pro Med" pitchFamily="18" charset="0"/>
            </a:endParaRPr>
          </a:p>
          <a:p>
            <a:r>
              <a:rPr lang="ru-RU" altLang="ru-RU" sz="1400" dirty="0" smtClean="0">
                <a:latin typeface="Minion Pro Med" pitchFamily="18" charset="0"/>
              </a:rPr>
              <a:t>Адрес: </a:t>
            </a:r>
            <a:br>
              <a:rPr lang="ru-RU" altLang="ru-RU" sz="1400" dirty="0" smtClean="0">
                <a:latin typeface="Minion Pro Med" pitchFamily="18" charset="0"/>
              </a:rPr>
            </a:br>
            <a:r>
              <a:rPr lang="ru-RU" altLang="ru-RU" sz="1400" dirty="0" smtClean="0">
                <a:latin typeface="Minion Pro Med" pitchFamily="18" charset="0"/>
              </a:rPr>
              <a:t>Россия, 127018, Москва, ул. Полковая, 3, стр. 1</a:t>
            </a:r>
          </a:p>
        </p:txBody>
      </p:sp>
    </p:spTree>
    <p:extLst>
      <p:ext uri="{BB962C8B-B14F-4D97-AF65-F5344CB8AC3E}">
        <p14:creationId xmlns:p14="http://schemas.microsoft.com/office/powerpoint/2010/main" val="3662723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310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degr</cp:lastModifiedBy>
  <cp:revision>25</cp:revision>
  <dcterms:created xsi:type="dcterms:W3CDTF">2015-01-29T19:06:36Z</dcterms:created>
  <dcterms:modified xsi:type="dcterms:W3CDTF">2017-01-23T10:29:48Z</dcterms:modified>
</cp:coreProperties>
</file>